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4630400" cy="121618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" roundtripDataSignature="AMtx7mjD+NCtDSxzUwHanyH3mhcVQSwb8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17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66838" y="685800"/>
            <a:ext cx="41243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66838" y="685800"/>
            <a:ext cx="41243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ctrTitle"/>
          </p:nvPr>
        </p:nvSpPr>
        <p:spPr>
          <a:xfrm>
            <a:off x="1097280" y="1990376"/>
            <a:ext cx="12435840" cy="4234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  <a:defRPr sz="9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subTitle" idx="1"/>
          </p:nvPr>
        </p:nvSpPr>
        <p:spPr>
          <a:xfrm>
            <a:off x="1828800" y="6387781"/>
            <a:ext cx="10972800" cy="2936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840"/>
              <a:buNone/>
              <a:defRPr sz="3840"/>
            </a:lvl1pPr>
            <a:lvl2pPr lvl="1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2pPr>
            <a:lvl3pPr lvl="2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80"/>
              <a:buNone/>
              <a:defRPr sz="2880"/>
            </a:lvl3pPr>
            <a:lvl4pPr lvl="3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60"/>
              <a:buNone/>
              <a:defRPr sz="2560"/>
            </a:lvl4pPr>
            <a:lvl5pPr lvl="4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60"/>
              <a:buNone/>
              <a:defRPr sz="2560"/>
            </a:lvl5pPr>
            <a:lvl6pPr lvl="5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60"/>
              <a:buNone/>
              <a:defRPr sz="2560"/>
            </a:lvl6pPr>
            <a:lvl7pPr lvl="6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60"/>
              <a:buNone/>
              <a:defRPr sz="2560"/>
            </a:lvl7pPr>
            <a:lvl8pPr lvl="7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60"/>
              <a:buNone/>
              <a:defRPr sz="2560"/>
            </a:lvl8pPr>
            <a:lvl9pPr lvl="8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60"/>
              <a:buNone/>
              <a:defRPr sz="2560"/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dt" idx="10"/>
          </p:nvPr>
        </p:nvSpPr>
        <p:spPr>
          <a:xfrm>
            <a:off x="1005840" y="11272225"/>
            <a:ext cx="3291840" cy="647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ftr" idx="11"/>
          </p:nvPr>
        </p:nvSpPr>
        <p:spPr>
          <a:xfrm>
            <a:off x="4846320" y="11272225"/>
            <a:ext cx="4937760" cy="647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sldNum" idx="12"/>
          </p:nvPr>
        </p:nvSpPr>
        <p:spPr>
          <a:xfrm>
            <a:off x="10332720" y="11272225"/>
            <a:ext cx="3291840" cy="647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1005840" y="647508"/>
            <a:ext cx="12618721" cy="2350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 rot="5400000">
            <a:off x="3456912" y="786454"/>
            <a:ext cx="7716574" cy="12618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dt" idx="10"/>
          </p:nvPr>
        </p:nvSpPr>
        <p:spPr>
          <a:xfrm>
            <a:off x="1005840" y="11272225"/>
            <a:ext cx="3291840" cy="647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ftr" idx="11"/>
          </p:nvPr>
        </p:nvSpPr>
        <p:spPr>
          <a:xfrm>
            <a:off x="4846320" y="11272225"/>
            <a:ext cx="4937760" cy="647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ldNum" idx="12"/>
          </p:nvPr>
        </p:nvSpPr>
        <p:spPr>
          <a:xfrm>
            <a:off x="10332720" y="11272225"/>
            <a:ext cx="3291840" cy="647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 rot="5400000">
            <a:off x="6893923" y="4223463"/>
            <a:ext cx="10306596" cy="315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 rot="5400000">
            <a:off x="493123" y="1160223"/>
            <a:ext cx="10306596" cy="9281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dt" idx="10"/>
          </p:nvPr>
        </p:nvSpPr>
        <p:spPr>
          <a:xfrm>
            <a:off x="1005840" y="11272225"/>
            <a:ext cx="3291840" cy="647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ftr" idx="11"/>
          </p:nvPr>
        </p:nvSpPr>
        <p:spPr>
          <a:xfrm>
            <a:off x="4846320" y="11272225"/>
            <a:ext cx="4937760" cy="647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sldNum" idx="12"/>
          </p:nvPr>
        </p:nvSpPr>
        <p:spPr>
          <a:xfrm>
            <a:off x="10332720" y="11272225"/>
            <a:ext cx="3291840" cy="647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dt" idx="10"/>
          </p:nvPr>
        </p:nvSpPr>
        <p:spPr>
          <a:xfrm>
            <a:off x="1005840" y="11272225"/>
            <a:ext cx="3291840" cy="647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ftr" idx="11"/>
          </p:nvPr>
        </p:nvSpPr>
        <p:spPr>
          <a:xfrm>
            <a:off x="4846320" y="11272225"/>
            <a:ext cx="4937760" cy="647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sldNum" idx="12"/>
          </p:nvPr>
        </p:nvSpPr>
        <p:spPr>
          <a:xfrm>
            <a:off x="10332720" y="11272225"/>
            <a:ext cx="3291840" cy="647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>
            <a:spLocks noGrp="1"/>
          </p:cNvSpPr>
          <p:nvPr>
            <p:ph type="title"/>
          </p:nvPr>
        </p:nvSpPr>
        <p:spPr>
          <a:xfrm>
            <a:off x="1005840" y="647508"/>
            <a:ext cx="12618721" cy="2350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1"/>
          </p:nvPr>
        </p:nvSpPr>
        <p:spPr>
          <a:xfrm>
            <a:off x="1005840" y="3237527"/>
            <a:ext cx="12618721" cy="7716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dt" idx="10"/>
          </p:nvPr>
        </p:nvSpPr>
        <p:spPr>
          <a:xfrm>
            <a:off x="1005840" y="11272225"/>
            <a:ext cx="3291840" cy="647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ftr" idx="11"/>
          </p:nvPr>
        </p:nvSpPr>
        <p:spPr>
          <a:xfrm>
            <a:off x="4846320" y="11272225"/>
            <a:ext cx="4937760" cy="647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sldNum" idx="12"/>
          </p:nvPr>
        </p:nvSpPr>
        <p:spPr>
          <a:xfrm>
            <a:off x="10332720" y="11272225"/>
            <a:ext cx="3291840" cy="647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998221" y="3032017"/>
            <a:ext cx="12618721" cy="5058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  <a:defRPr sz="9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998221" y="8138863"/>
            <a:ext cx="12618721" cy="2660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840"/>
              <a:buNone/>
              <a:defRPr sz="384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2880"/>
              <a:buNone/>
              <a:defRPr sz="288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2560"/>
              <a:buNone/>
              <a:defRPr sz="256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2560"/>
              <a:buNone/>
              <a:defRPr sz="256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2560"/>
              <a:buNone/>
              <a:defRPr sz="256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2560"/>
              <a:buNone/>
              <a:defRPr sz="256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2560"/>
              <a:buNone/>
              <a:defRPr sz="256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2560"/>
              <a:buNone/>
              <a:defRPr sz="256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dt" idx="10"/>
          </p:nvPr>
        </p:nvSpPr>
        <p:spPr>
          <a:xfrm>
            <a:off x="1005840" y="11272225"/>
            <a:ext cx="3291840" cy="647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ftr" idx="11"/>
          </p:nvPr>
        </p:nvSpPr>
        <p:spPr>
          <a:xfrm>
            <a:off x="4846320" y="11272225"/>
            <a:ext cx="4937760" cy="647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sldNum" idx="12"/>
          </p:nvPr>
        </p:nvSpPr>
        <p:spPr>
          <a:xfrm>
            <a:off x="10332720" y="11272225"/>
            <a:ext cx="3291840" cy="647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1005840" y="647508"/>
            <a:ext cx="12618721" cy="2350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1"/>
          </p:nvPr>
        </p:nvSpPr>
        <p:spPr>
          <a:xfrm>
            <a:off x="1005840" y="3237527"/>
            <a:ext cx="6217920" cy="7716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2"/>
          </p:nvPr>
        </p:nvSpPr>
        <p:spPr>
          <a:xfrm>
            <a:off x="7406640" y="3237527"/>
            <a:ext cx="6217920" cy="7716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dt" idx="10"/>
          </p:nvPr>
        </p:nvSpPr>
        <p:spPr>
          <a:xfrm>
            <a:off x="1005840" y="11272225"/>
            <a:ext cx="3291840" cy="647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ftr" idx="11"/>
          </p:nvPr>
        </p:nvSpPr>
        <p:spPr>
          <a:xfrm>
            <a:off x="4846320" y="11272225"/>
            <a:ext cx="4937760" cy="647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10332720" y="11272225"/>
            <a:ext cx="3291840" cy="647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1007746" y="647508"/>
            <a:ext cx="12618721" cy="2350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007747" y="2981340"/>
            <a:ext cx="6189344" cy="1461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840"/>
              <a:buNone/>
              <a:defRPr sz="3840" b="1"/>
            </a:lvl1pPr>
            <a:lvl2pPr marL="914400" lvl="1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80"/>
              <a:buNone/>
              <a:defRPr sz="2880" b="1"/>
            </a:lvl3pPr>
            <a:lvl4pPr marL="1828800" lvl="3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60"/>
              <a:buNone/>
              <a:defRPr sz="2560" b="1"/>
            </a:lvl4pPr>
            <a:lvl5pPr marL="2286000" lvl="4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60"/>
              <a:buNone/>
              <a:defRPr sz="2560" b="1"/>
            </a:lvl5pPr>
            <a:lvl6pPr marL="2743200" lvl="5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60"/>
              <a:buNone/>
              <a:defRPr sz="2560" b="1"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60"/>
              <a:buNone/>
              <a:defRPr sz="2560" b="1"/>
            </a:lvl7pPr>
            <a:lvl8pPr marL="3657600" lvl="7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60"/>
              <a:buNone/>
              <a:defRPr sz="2560" b="1"/>
            </a:lvl8pPr>
            <a:lvl9pPr marL="4114800" lvl="8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60"/>
              <a:buNone/>
              <a:defRPr sz="2560" b="1"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body" idx="2"/>
          </p:nvPr>
        </p:nvSpPr>
        <p:spPr>
          <a:xfrm>
            <a:off x="1007747" y="4442449"/>
            <a:ext cx="6189344" cy="6534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3"/>
          </p:nvPr>
        </p:nvSpPr>
        <p:spPr>
          <a:xfrm>
            <a:off x="7406641" y="2981340"/>
            <a:ext cx="6219826" cy="1461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840"/>
              <a:buNone/>
              <a:defRPr sz="3840" b="1"/>
            </a:lvl1pPr>
            <a:lvl2pPr marL="914400" lvl="1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80"/>
              <a:buNone/>
              <a:defRPr sz="2880" b="1"/>
            </a:lvl3pPr>
            <a:lvl4pPr marL="1828800" lvl="3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60"/>
              <a:buNone/>
              <a:defRPr sz="2560" b="1"/>
            </a:lvl4pPr>
            <a:lvl5pPr marL="2286000" lvl="4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60"/>
              <a:buNone/>
              <a:defRPr sz="2560" b="1"/>
            </a:lvl5pPr>
            <a:lvl6pPr marL="2743200" lvl="5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60"/>
              <a:buNone/>
              <a:defRPr sz="2560" b="1"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60"/>
              <a:buNone/>
              <a:defRPr sz="2560" b="1"/>
            </a:lvl7pPr>
            <a:lvl8pPr marL="3657600" lvl="7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60"/>
              <a:buNone/>
              <a:defRPr sz="2560" b="1"/>
            </a:lvl8pPr>
            <a:lvl9pPr marL="4114800" lvl="8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60"/>
              <a:buNone/>
              <a:defRPr sz="2560" b="1"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4"/>
          </p:nvPr>
        </p:nvSpPr>
        <p:spPr>
          <a:xfrm>
            <a:off x="7406641" y="4442449"/>
            <a:ext cx="6219826" cy="6534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dt" idx="10"/>
          </p:nvPr>
        </p:nvSpPr>
        <p:spPr>
          <a:xfrm>
            <a:off x="1005840" y="11272225"/>
            <a:ext cx="3291840" cy="647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ftr" idx="11"/>
          </p:nvPr>
        </p:nvSpPr>
        <p:spPr>
          <a:xfrm>
            <a:off x="4846320" y="11272225"/>
            <a:ext cx="4937760" cy="647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10332720" y="11272225"/>
            <a:ext cx="3291840" cy="647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/>
          </p:nvPr>
        </p:nvSpPr>
        <p:spPr>
          <a:xfrm>
            <a:off x="1005840" y="647508"/>
            <a:ext cx="12618721" cy="2350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1005840" y="11272225"/>
            <a:ext cx="3291840" cy="647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4846320" y="11272225"/>
            <a:ext cx="4937760" cy="647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10332720" y="11272225"/>
            <a:ext cx="3291840" cy="647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title"/>
          </p:nvPr>
        </p:nvSpPr>
        <p:spPr>
          <a:xfrm>
            <a:off x="1007746" y="810789"/>
            <a:ext cx="4718685" cy="2837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20"/>
              <a:buFont typeface="Calibri"/>
              <a:buNone/>
              <a:defRPr sz="51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6219826" y="1751082"/>
            <a:ext cx="7406640" cy="8642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55372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Char char="•"/>
              <a:defRPr sz="5120"/>
            </a:lvl1pPr>
            <a:lvl2pPr marL="914400" lvl="1" indent="-51308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480"/>
              <a:buChar char="•"/>
              <a:defRPr sz="4480"/>
            </a:lvl2pPr>
            <a:lvl3pPr marL="1371600" lvl="2" indent="-4724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840"/>
              <a:buChar char="•"/>
              <a:defRPr sz="3840"/>
            </a:lvl3pPr>
            <a:lvl4pPr marL="1828800" lvl="3" indent="-431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4pPr>
            <a:lvl5pPr marL="2286000" lvl="4" indent="-431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5pPr>
            <a:lvl6pPr marL="2743200" lvl="5" indent="-431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6pPr>
            <a:lvl7pPr marL="3200400" lvl="6" indent="-431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7pPr>
            <a:lvl8pPr marL="3657600" lvl="7" indent="-431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8pPr>
            <a:lvl9pPr marL="4114800" lvl="8" indent="-431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1007746" y="3648551"/>
            <a:ext cx="4718685" cy="6759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560"/>
              <a:buNone/>
              <a:defRPr sz="2560"/>
            </a:lvl1pPr>
            <a:lvl2pPr marL="914400" lvl="1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/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/>
            </a:lvl3pPr>
            <a:lvl4pPr marL="1828800" lvl="3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marL="2286000" lvl="4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dt" idx="10"/>
          </p:nvPr>
        </p:nvSpPr>
        <p:spPr>
          <a:xfrm>
            <a:off x="1005840" y="11272225"/>
            <a:ext cx="3291840" cy="647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ftr" idx="11"/>
          </p:nvPr>
        </p:nvSpPr>
        <p:spPr>
          <a:xfrm>
            <a:off x="4846320" y="11272225"/>
            <a:ext cx="4937760" cy="647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sldNum" idx="12"/>
          </p:nvPr>
        </p:nvSpPr>
        <p:spPr>
          <a:xfrm>
            <a:off x="10332720" y="11272225"/>
            <a:ext cx="3291840" cy="647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1007746" y="810789"/>
            <a:ext cx="4718685" cy="2837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20"/>
              <a:buFont typeface="Calibri"/>
              <a:buNone/>
              <a:defRPr sz="51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>
            <a:spLocks noGrp="1"/>
          </p:cNvSpPr>
          <p:nvPr>
            <p:ph type="pic" idx="2"/>
          </p:nvPr>
        </p:nvSpPr>
        <p:spPr>
          <a:xfrm>
            <a:off x="6219826" y="1751082"/>
            <a:ext cx="7406640" cy="8642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Font typeface="Arial"/>
              <a:buNone/>
              <a:defRPr sz="51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480"/>
              <a:buFont typeface="Arial"/>
              <a:buNone/>
              <a:defRPr sz="4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840"/>
              <a:buFont typeface="Arial"/>
              <a:buNone/>
              <a:defRPr sz="38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body" idx="1"/>
          </p:nvPr>
        </p:nvSpPr>
        <p:spPr>
          <a:xfrm>
            <a:off x="1007746" y="3648551"/>
            <a:ext cx="4718685" cy="6759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560"/>
              <a:buNone/>
              <a:defRPr sz="2560"/>
            </a:lvl1pPr>
            <a:lvl2pPr marL="914400" lvl="1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/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/>
            </a:lvl3pPr>
            <a:lvl4pPr marL="1828800" lvl="3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marL="2286000" lvl="4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dt" idx="10"/>
          </p:nvPr>
        </p:nvSpPr>
        <p:spPr>
          <a:xfrm>
            <a:off x="1005840" y="11272225"/>
            <a:ext cx="3291840" cy="647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ftr" idx="11"/>
          </p:nvPr>
        </p:nvSpPr>
        <p:spPr>
          <a:xfrm>
            <a:off x="4846320" y="11272225"/>
            <a:ext cx="4937760" cy="647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ldNum" idx="12"/>
          </p:nvPr>
        </p:nvSpPr>
        <p:spPr>
          <a:xfrm>
            <a:off x="10332720" y="11272225"/>
            <a:ext cx="3291840" cy="647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1005840" y="647508"/>
            <a:ext cx="12618721" cy="2350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40"/>
              <a:buFont typeface="Calibri"/>
              <a:buNone/>
              <a:defRPr sz="70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1005840" y="3237527"/>
            <a:ext cx="12618721" cy="7716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51308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4480"/>
              <a:buFont typeface="Arial"/>
              <a:buChar char="•"/>
              <a:defRPr sz="4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7244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840"/>
              <a:buFont typeface="Arial"/>
              <a:buChar char="•"/>
              <a:defRPr sz="38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318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1148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80"/>
              <a:buFont typeface="Arial"/>
              <a:buChar char="•"/>
              <a:defRPr sz="28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11479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80"/>
              <a:buFont typeface="Arial"/>
              <a:buChar char="•"/>
              <a:defRPr sz="28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11479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80"/>
              <a:buFont typeface="Arial"/>
              <a:buChar char="•"/>
              <a:defRPr sz="28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11479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80"/>
              <a:buFont typeface="Arial"/>
              <a:buChar char="•"/>
              <a:defRPr sz="28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11479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80"/>
              <a:buFont typeface="Arial"/>
              <a:buChar char="•"/>
              <a:defRPr sz="28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11479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80"/>
              <a:buFont typeface="Arial"/>
              <a:buChar char="•"/>
              <a:defRPr sz="28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1005840" y="11272225"/>
            <a:ext cx="3291840" cy="647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4846320" y="11272225"/>
            <a:ext cx="4937760" cy="647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10332720" y="11272225"/>
            <a:ext cx="3291840" cy="647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9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9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9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9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9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9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9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9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9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4697324" y="415619"/>
            <a:ext cx="2593899" cy="369332"/>
          </a:xfrm>
          <a:prstGeom prst="rect">
            <a:avLst/>
          </a:prstGeom>
          <a:solidFill>
            <a:srgbClr val="E1EFD8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 Investigators Assurance</a:t>
            </a:r>
            <a:endParaRPr/>
          </a:p>
        </p:txBody>
      </p:sp>
      <p:sp>
        <p:nvSpPr>
          <p:cNvPr id="85" name="Google Shape;85;p1"/>
          <p:cNvSpPr txBox="1"/>
          <p:nvPr/>
        </p:nvSpPr>
        <p:spPr>
          <a:xfrm>
            <a:off x="584706" y="1411850"/>
            <a:ext cx="2987503" cy="4743093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Information </a:t>
            </a:r>
            <a:endParaRPr/>
          </a:p>
          <a:p>
            <a:pPr marL="285739" marR="0" lvl="0" indent="-28573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Full Board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39" marR="0" lvl="0" indent="-28573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Expedited (</a:t>
            </a:r>
            <a:r>
              <a:rPr lang="en-US" sz="18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^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marL="285739" marR="0" lvl="0" indent="-17143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39" marR="0" lvl="0" indent="-28573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Exempt </a:t>
            </a:r>
            <a:endParaRPr/>
          </a:p>
          <a:p>
            <a:pPr marL="1142954" marR="0" lvl="2" indent="-22859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Education</a:t>
            </a:r>
            <a:endParaRPr/>
          </a:p>
          <a:p>
            <a:pPr marL="1142954" marR="0" lvl="2" indent="-22859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Survey (</a:t>
            </a: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^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marL="1142954" marR="0" lvl="2" indent="-22859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Behavioral (</a:t>
            </a: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^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marL="1142954" marR="0" lvl="2" indent="-22859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Secondary</a:t>
            </a:r>
            <a:endParaRPr/>
          </a:p>
          <a:p>
            <a:pPr marL="1142954" marR="0" lvl="2" indent="-22859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Federal(</a:t>
            </a: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^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+18?)</a:t>
            </a:r>
            <a:endParaRPr/>
          </a:p>
          <a:p>
            <a:pPr marL="1142954" marR="0" lvl="2" indent="-22859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 Taste (</a:t>
            </a: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^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39" marR="0" lvl="0" indent="-28573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NR / NHSR</a:t>
            </a:r>
            <a:endParaRPr/>
          </a:p>
          <a:p>
            <a:pPr marL="285739" marR="0" lvl="0" indent="-17143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39" marR="0" lvl="0" indent="-28573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Reliance on AAHRPP IRB</a:t>
            </a:r>
            <a:endParaRPr/>
          </a:p>
        </p:txBody>
      </p:sp>
      <p:sp>
        <p:nvSpPr>
          <p:cNvPr id="86" name="Google Shape;86;p1"/>
          <p:cNvSpPr txBox="1"/>
          <p:nvPr/>
        </p:nvSpPr>
        <p:spPr>
          <a:xfrm>
            <a:off x="1923640" y="6967248"/>
            <a:ext cx="2580300" cy="369300"/>
          </a:xfrm>
          <a:prstGeom prst="rect">
            <a:avLst/>
          </a:prstGeom>
          <a:solidFill>
            <a:srgbClr val="FBE4D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213 Determination</a:t>
            </a:r>
            <a:endParaRPr/>
          </a:p>
        </p:txBody>
      </p:sp>
      <p:sp>
        <p:nvSpPr>
          <p:cNvPr id="87" name="Google Shape;87;p1"/>
          <p:cNvSpPr txBox="1"/>
          <p:nvPr/>
        </p:nvSpPr>
        <p:spPr>
          <a:xfrm>
            <a:off x="1923640" y="7701196"/>
            <a:ext cx="2580300" cy="369300"/>
          </a:xfrm>
          <a:prstGeom prst="rect">
            <a:avLst/>
          </a:prstGeom>
          <a:solidFill>
            <a:srgbClr val="FBE4D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214 Project Information</a:t>
            </a:r>
            <a:endParaRPr/>
          </a:p>
        </p:txBody>
      </p:sp>
      <p:cxnSp>
        <p:nvCxnSpPr>
          <p:cNvPr id="88" name="Google Shape;88;p1"/>
          <p:cNvCxnSpPr>
            <a:endCxn id="89" idx="1"/>
          </p:cNvCxnSpPr>
          <p:nvPr/>
        </p:nvCxnSpPr>
        <p:spPr>
          <a:xfrm rot="10800000" flipH="1">
            <a:off x="2019981" y="1167709"/>
            <a:ext cx="2836800" cy="4212600"/>
          </a:xfrm>
          <a:prstGeom prst="straightConnector1">
            <a:avLst/>
          </a:prstGeom>
          <a:noFill/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90" name="Google Shape;90;p1"/>
          <p:cNvCxnSpPr/>
          <p:nvPr/>
        </p:nvCxnSpPr>
        <p:spPr>
          <a:xfrm flipH="1">
            <a:off x="1923600" y="5384800"/>
            <a:ext cx="95700" cy="1582500"/>
          </a:xfrm>
          <a:prstGeom prst="straightConnector1">
            <a:avLst/>
          </a:prstGeom>
          <a:noFill/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91" name="Google Shape;91;p1"/>
          <p:cNvCxnSpPr>
            <a:stCxn id="86" idx="2"/>
            <a:endCxn id="87" idx="0"/>
          </p:cNvCxnSpPr>
          <p:nvPr/>
        </p:nvCxnSpPr>
        <p:spPr>
          <a:xfrm>
            <a:off x="3213790" y="7336548"/>
            <a:ext cx="0" cy="364500"/>
          </a:xfrm>
          <a:prstGeom prst="straightConnector1">
            <a:avLst/>
          </a:prstGeom>
          <a:noFill/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89" name="Google Shape;89;p1"/>
          <p:cNvSpPr txBox="1"/>
          <p:nvPr/>
        </p:nvSpPr>
        <p:spPr>
          <a:xfrm>
            <a:off x="4856781" y="983043"/>
            <a:ext cx="2434442" cy="369332"/>
          </a:xfrm>
          <a:prstGeom prst="rect">
            <a:avLst/>
          </a:prstGeom>
          <a:solidFill>
            <a:srgbClr val="E1EFD8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 Study Personnel</a:t>
            </a:r>
            <a:endParaRPr/>
          </a:p>
        </p:txBody>
      </p:sp>
      <p:sp>
        <p:nvSpPr>
          <p:cNvPr id="92" name="Google Shape;92;p1"/>
          <p:cNvSpPr txBox="1"/>
          <p:nvPr/>
        </p:nvSpPr>
        <p:spPr>
          <a:xfrm>
            <a:off x="5029060" y="1550467"/>
            <a:ext cx="2593898" cy="369332"/>
          </a:xfrm>
          <a:prstGeom prst="rect">
            <a:avLst/>
          </a:prstGeom>
          <a:solidFill>
            <a:srgbClr val="E1EFD8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 Background &amp; Purpose</a:t>
            </a:r>
            <a:endParaRPr/>
          </a:p>
        </p:txBody>
      </p:sp>
      <p:sp>
        <p:nvSpPr>
          <p:cNvPr id="93" name="Google Shape;93;p1"/>
          <p:cNvSpPr txBox="1"/>
          <p:nvPr/>
        </p:nvSpPr>
        <p:spPr>
          <a:xfrm>
            <a:off x="5340486" y="2117891"/>
            <a:ext cx="2434442" cy="369332"/>
          </a:xfrm>
          <a:prstGeom prst="rect">
            <a:avLst/>
          </a:prstGeom>
          <a:solidFill>
            <a:srgbClr val="E1EFD8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 Subjects</a:t>
            </a:r>
            <a:endParaRPr/>
          </a:p>
        </p:txBody>
      </p:sp>
      <p:sp>
        <p:nvSpPr>
          <p:cNvPr id="94" name="Google Shape;94;p1"/>
          <p:cNvSpPr txBox="1"/>
          <p:nvPr/>
        </p:nvSpPr>
        <p:spPr>
          <a:xfrm>
            <a:off x="5592277" y="2685315"/>
            <a:ext cx="2434442" cy="369332"/>
          </a:xfrm>
          <a:prstGeom prst="rect">
            <a:avLst/>
          </a:prstGeom>
          <a:solidFill>
            <a:srgbClr val="E1EFD8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 Recruitment</a:t>
            </a:r>
            <a:endParaRPr/>
          </a:p>
        </p:txBody>
      </p:sp>
      <p:sp>
        <p:nvSpPr>
          <p:cNvPr id="95" name="Google Shape;95;p1"/>
          <p:cNvSpPr txBox="1"/>
          <p:nvPr/>
        </p:nvSpPr>
        <p:spPr>
          <a:xfrm>
            <a:off x="5937435" y="3246667"/>
            <a:ext cx="2434442" cy="369332"/>
          </a:xfrm>
          <a:prstGeom prst="rect">
            <a:avLst/>
          </a:prstGeom>
          <a:solidFill>
            <a:srgbClr val="E1EFD8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 Informed Consent </a:t>
            </a:r>
            <a:endParaRPr/>
          </a:p>
        </p:txBody>
      </p:sp>
      <p:sp>
        <p:nvSpPr>
          <p:cNvPr id="96" name="Google Shape;96;p1"/>
          <p:cNvSpPr txBox="1"/>
          <p:nvPr/>
        </p:nvSpPr>
        <p:spPr>
          <a:xfrm>
            <a:off x="6848525" y="5766977"/>
            <a:ext cx="2434442" cy="369332"/>
          </a:xfrm>
          <a:prstGeom prst="rect">
            <a:avLst/>
          </a:prstGeom>
          <a:solidFill>
            <a:srgbClr val="E1EFD8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 Risks and Benefits</a:t>
            </a:r>
            <a:endParaRPr/>
          </a:p>
        </p:txBody>
      </p:sp>
      <p:sp>
        <p:nvSpPr>
          <p:cNvPr id="97" name="Google Shape;97;p1"/>
          <p:cNvSpPr txBox="1"/>
          <p:nvPr/>
        </p:nvSpPr>
        <p:spPr>
          <a:xfrm>
            <a:off x="6557706" y="4369375"/>
            <a:ext cx="3490568" cy="1200329"/>
          </a:xfrm>
          <a:prstGeom prst="rect">
            <a:avLst/>
          </a:prstGeom>
          <a:solidFill>
            <a:srgbClr val="E1EFD8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 Data Collection &amp; Protection</a:t>
            </a:r>
            <a:endParaRPr/>
          </a:p>
          <a:p>
            <a:pPr marL="285739" marR="0" lvl="0" indent="-28573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Collection</a:t>
            </a:r>
            <a:endParaRPr/>
          </a:p>
          <a:p>
            <a:pPr marL="742920" marR="0" lvl="1" indent="-28573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Devices/drugs/substances</a:t>
            </a:r>
            <a:endParaRPr/>
          </a:p>
          <a:p>
            <a:pPr marL="1200102" marR="0" lvl="2" indent="-28573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Yes</a:t>
            </a:r>
            <a:endParaRPr/>
          </a:p>
        </p:txBody>
      </p:sp>
      <p:sp>
        <p:nvSpPr>
          <p:cNvPr id="98" name="Google Shape;98;p1"/>
          <p:cNvSpPr txBox="1"/>
          <p:nvPr/>
        </p:nvSpPr>
        <p:spPr>
          <a:xfrm>
            <a:off x="6237074" y="3808019"/>
            <a:ext cx="2730462" cy="369332"/>
          </a:xfrm>
          <a:prstGeom prst="rect">
            <a:avLst/>
          </a:prstGeom>
          <a:solidFill>
            <a:srgbClr val="E1EFD8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 Design &amp; Methodology</a:t>
            </a:r>
            <a:endParaRPr/>
          </a:p>
        </p:txBody>
      </p:sp>
      <p:sp>
        <p:nvSpPr>
          <p:cNvPr id="99" name="Google Shape;99;p1"/>
          <p:cNvSpPr txBox="1"/>
          <p:nvPr/>
        </p:nvSpPr>
        <p:spPr>
          <a:xfrm>
            <a:off x="10262033" y="5200369"/>
            <a:ext cx="3152374" cy="369332"/>
          </a:xfrm>
          <a:prstGeom prst="rect">
            <a:avLst/>
          </a:prstGeom>
          <a:solidFill>
            <a:srgbClr val="E6CDFD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 Devices, Drugs &amp; Substances</a:t>
            </a:r>
            <a:endParaRPr/>
          </a:p>
        </p:txBody>
      </p:sp>
      <p:cxnSp>
        <p:nvCxnSpPr>
          <p:cNvPr id="100" name="Google Shape;100;p1"/>
          <p:cNvCxnSpPr>
            <a:endCxn id="84" idx="1"/>
          </p:cNvCxnSpPr>
          <p:nvPr/>
        </p:nvCxnSpPr>
        <p:spPr>
          <a:xfrm rot="10800000" flipH="1">
            <a:off x="2020124" y="600285"/>
            <a:ext cx="2677200" cy="12876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01" name="Google Shape;101;p1"/>
          <p:cNvCxnSpPr>
            <a:endCxn id="89" idx="1"/>
          </p:cNvCxnSpPr>
          <p:nvPr/>
        </p:nvCxnSpPr>
        <p:spPr>
          <a:xfrm rot="10800000" flipH="1">
            <a:off x="2019981" y="1167709"/>
            <a:ext cx="2836800" cy="7116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02" name="Google Shape;102;p1"/>
          <p:cNvCxnSpPr>
            <a:endCxn id="92" idx="1"/>
          </p:cNvCxnSpPr>
          <p:nvPr/>
        </p:nvCxnSpPr>
        <p:spPr>
          <a:xfrm rot="10800000" flipH="1">
            <a:off x="2020060" y="1735133"/>
            <a:ext cx="3009000" cy="153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03" name="Google Shape;103;p1"/>
          <p:cNvCxnSpPr>
            <a:endCxn id="93" idx="1"/>
          </p:cNvCxnSpPr>
          <p:nvPr/>
        </p:nvCxnSpPr>
        <p:spPr>
          <a:xfrm>
            <a:off x="2024286" y="1875357"/>
            <a:ext cx="3316200" cy="427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04" name="Google Shape;104;p1"/>
          <p:cNvCxnSpPr>
            <a:endCxn id="94" idx="1"/>
          </p:cNvCxnSpPr>
          <p:nvPr/>
        </p:nvCxnSpPr>
        <p:spPr>
          <a:xfrm>
            <a:off x="2024377" y="1879381"/>
            <a:ext cx="3567900" cy="9906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05" name="Google Shape;105;p1"/>
          <p:cNvCxnSpPr>
            <a:endCxn id="95" idx="1"/>
          </p:cNvCxnSpPr>
          <p:nvPr/>
        </p:nvCxnSpPr>
        <p:spPr>
          <a:xfrm>
            <a:off x="2020035" y="1896833"/>
            <a:ext cx="3917400" cy="1534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06" name="Google Shape;106;p1"/>
          <p:cNvCxnSpPr>
            <a:endCxn id="98" idx="1"/>
          </p:cNvCxnSpPr>
          <p:nvPr/>
        </p:nvCxnSpPr>
        <p:spPr>
          <a:xfrm>
            <a:off x="2019974" y="1896585"/>
            <a:ext cx="4217100" cy="20961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07" name="Google Shape;107;p1"/>
          <p:cNvCxnSpPr>
            <a:endCxn id="97" idx="1"/>
          </p:cNvCxnSpPr>
          <p:nvPr/>
        </p:nvCxnSpPr>
        <p:spPr>
          <a:xfrm>
            <a:off x="2016306" y="1896040"/>
            <a:ext cx="4541400" cy="3073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08" name="Google Shape;108;p1"/>
          <p:cNvCxnSpPr>
            <a:endCxn id="96" idx="1"/>
          </p:cNvCxnSpPr>
          <p:nvPr/>
        </p:nvCxnSpPr>
        <p:spPr>
          <a:xfrm>
            <a:off x="2020025" y="1917543"/>
            <a:ext cx="4828500" cy="40341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09" name="Google Shape;109;p1"/>
          <p:cNvCxnSpPr>
            <a:endCxn id="93" idx="1"/>
          </p:cNvCxnSpPr>
          <p:nvPr/>
        </p:nvCxnSpPr>
        <p:spPr>
          <a:xfrm rot="10800000" flipH="1">
            <a:off x="3025386" y="2302557"/>
            <a:ext cx="2315100" cy="94410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10" name="Google Shape;110;p1"/>
          <p:cNvCxnSpPr/>
          <p:nvPr/>
        </p:nvCxnSpPr>
        <p:spPr>
          <a:xfrm rot="10800000" flipH="1">
            <a:off x="3032756" y="2872020"/>
            <a:ext cx="2559523" cy="387552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11" name="Google Shape;111;p1"/>
          <p:cNvCxnSpPr/>
          <p:nvPr/>
        </p:nvCxnSpPr>
        <p:spPr>
          <a:xfrm>
            <a:off x="1758637" y="2948650"/>
            <a:ext cx="4482334" cy="1029241"/>
          </a:xfrm>
          <a:prstGeom prst="straightConnector1">
            <a:avLst/>
          </a:prstGeom>
          <a:noFill/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12" name="Google Shape;112;p1"/>
          <p:cNvCxnSpPr/>
          <p:nvPr/>
        </p:nvCxnSpPr>
        <p:spPr>
          <a:xfrm>
            <a:off x="3021116" y="3254833"/>
            <a:ext cx="3827411" cy="2696813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13" name="Google Shape;113;p1"/>
          <p:cNvCxnSpPr>
            <a:endCxn id="97" idx="1"/>
          </p:cNvCxnSpPr>
          <p:nvPr/>
        </p:nvCxnSpPr>
        <p:spPr>
          <a:xfrm>
            <a:off x="1772406" y="2955040"/>
            <a:ext cx="4785300" cy="2014500"/>
          </a:xfrm>
          <a:prstGeom prst="straightConnector1">
            <a:avLst/>
          </a:prstGeom>
          <a:noFill/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14" name="Google Shape;114;p1"/>
          <p:cNvCxnSpPr>
            <a:endCxn id="95" idx="1"/>
          </p:cNvCxnSpPr>
          <p:nvPr/>
        </p:nvCxnSpPr>
        <p:spPr>
          <a:xfrm>
            <a:off x="3032835" y="3257033"/>
            <a:ext cx="2904600" cy="17430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15" name="Google Shape;115;p1"/>
          <p:cNvCxnSpPr>
            <a:endCxn id="99" idx="1"/>
          </p:cNvCxnSpPr>
          <p:nvPr/>
        </p:nvCxnSpPr>
        <p:spPr>
          <a:xfrm>
            <a:off x="8170133" y="5385035"/>
            <a:ext cx="2091900" cy="0"/>
          </a:xfrm>
          <a:prstGeom prst="straightConnector1">
            <a:avLst/>
          </a:prstGeom>
          <a:noFill/>
          <a:ln w="9525" cap="flat" cmpd="sng">
            <a:solidFill>
              <a:schemeClr val="accent4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16" name="Google Shape;116;p1"/>
          <p:cNvCxnSpPr>
            <a:endCxn id="89" idx="1"/>
          </p:cNvCxnSpPr>
          <p:nvPr/>
        </p:nvCxnSpPr>
        <p:spPr>
          <a:xfrm rot="10800000" flipH="1">
            <a:off x="3352881" y="1167709"/>
            <a:ext cx="1503900" cy="472500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17" name="Google Shape;117;p1"/>
          <p:cNvCxnSpPr>
            <a:endCxn id="118" idx="1"/>
          </p:cNvCxnSpPr>
          <p:nvPr/>
        </p:nvCxnSpPr>
        <p:spPr>
          <a:xfrm>
            <a:off x="3352900" y="5899204"/>
            <a:ext cx="3495600" cy="94230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19" name="Google Shape;119;p1"/>
          <p:cNvCxnSpPr/>
          <p:nvPr/>
        </p:nvCxnSpPr>
        <p:spPr>
          <a:xfrm rot="10800000" flipH="1">
            <a:off x="1758635" y="599892"/>
            <a:ext cx="2938687" cy="2344412"/>
          </a:xfrm>
          <a:prstGeom prst="straightConnector1">
            <a:avLst/>
          </a:prstGeom>
          <a:noFill/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20" name="Google Shape;120;p1"/>
          <p:cNvCxnSpPr>
            <a:endCxn id="89" idx="1"/>
          </p:cNvCxnSpPr>
          <p:nvPr/>
        </p:nvCxnSpPr>
        <p:spPr>
          <a:xfrm rot="10800000" flipH="1">
            <a:off x="1816881" y="1167709"/>
            <a:ext cx="3039900" cy="1766100"/>
          </a:xfrm>
          <a:prstGeom prst="straightConnector1">
            <a:avLst/>
          </a:prstGeom>
          <a:noFill/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21" name="Google Shape;121;p1"/>
          <p:cNvCxnSpPr>
            <a:endCxn id="92" idx="1"/>
          </p:cNvCxnSpPr>
          <p:nvPr/>
        </p:nvCxnSpPr>
        <p:spPr>
          <a:xfrm rot="10800000" flipH="1">
            <a:off x="1772560" y="1735133"/>
            <a:ext cx="3256500" cy="1218300"/>
          </a:xfrm>
          <a:prstGeom prst="straightConnector1">
            <a:avLst/>
          </a:prstGeom>
          <a:noFill/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22" name="Google Shape;122;p1"/>
          <p:cNvSpPr txBox="1"/>
          <p:nvPr/>
        </p:nvSpPr>
        <p:spPr>
          <a:xfrm>
            <a:off x="3213748" y="7288056"/>
            <a:ext cx="2580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Does not meet Definition of Research or Human Subjects Research</a:t>
            </a:r>
            <a:endParaRPr/>
          </a:p>
        </p:txBody>
      </p:sp>
      <p:sp>
        <p:nvSpPr>
          <p:cNvPr id="118" name="Google Shape;118;p1"/>
          <p:cNvSpPr txBox="1"/>
          <p:nvPr/>
        </p:nvSpPr>
        <p:spPr>
          <a:xfrm>
            <a:off x="6848500" y="6518254"/>
            <a:ext cx="2434500" cy="646500"/>
          </a:xfrm>
          <a:prstGeom prst="rect">
            <a:avLst/>
          </a:prstGeom>
          <a:solidFill>
            <a:srgbClr val="E6B8AF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 Reliance on AAHRPP IRB</a:t>
            </a:r>
            <a:endParaRPr/>
          </a:p>
        </p:txBody>
      </p:sp>
      <p:sp>
        <p:nvSpPr>
          <p:cNvPr id="123" name="Google Shape;123;p1"/>
          <p:cNvSpPr txBox="1"/>
          <p:nvPr/>
        </p:nvSpPr>
        <p:spPr>
          <a:xfrm>
            <a:off x="8967536" y="415619"/>
            <a:ext cx="444687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INITIAL SUBMISSION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"/>
          <p:cNvSpPr txBox="1"/>
          <p:nvPr/>
        </p:nvSpPr>
        <p:spPr>
          <a:xfrm>
            <a:off x="12078766" y="529259"/>
            <a:ext cx="112761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RENEWAL</a:t>
            </a:r>
            <a:endParaRPr dirty="0"/>
          </a:p>
        </p:txBody>
      </p:sp>
      <p:sp>
        <p:nvSpPr>
          <p:cNvPr id="129" name="Google Shape;129;p2"/>
          <p:cNvSpPr txBox="1"/>
          <p:nvPr/>
        </p:nvSpPr>
        <p:spPr>
          <a:xfrm>
            <a:off x="584706" y="1411850"/>
            <a:ext cx="2987503" cy="3416320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Information </a:t>
            </a:r>
            <a:endParaRPr/>
          </a:p>
          <a:p>
            <a:pPr marL="285739" marR="0" lvl="0" indent="-28573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Summary</a:t>
            </a:r>
            <a:endParaRPr/>
          </a:p>
          <a:p>
            <a:pPr marL="285739" marR="0" lvl="0" indent="-17143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39" marR="0" lvl="0" indent="-28573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Status</a:t>
            </a:r>
            <a:endParaRPr/>
          </a:p>
          <a:p>
            <a:pPr marL="742939" marR="0" lvl="1" indent="-28573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Analysis, no subjects since last review</a:t>
            </a:r>
            <a:endParaRPr/>
          </a:p>
          <a:p>
            <a:pPr marL="742939" marR="0" lvl="1" indent="-17143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39" marR="0" lvl="1" indent="-28573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Analysis</a:t>
            </a:r>
            <a:endParaRPr/>
          </a:p>
          <a:p>
            <a:pPr marL="742939" marR="0" lvl="1" indent="-28573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Open (^)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2"/>
          <p:cNvSpPr txBox="1"/>
          <p:nvPr/>
        </p:nvSpPr>
        <p:spPr>
          <a:xfrm>
            <a:off x="5486400" y="2362200"/>
            <a:ext cx="4533900" cy="369332"/>
          </a:xfrm>
          <a:prstGeom prst="rect">
            <a:avLst/>
          </a:prstGeom>
          <a:solidFill>
            <a:srgbClr val="E1EFD8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Subjects</a:t>
            </a:r>
            <a:endParaRPr/>
          </a:p>
        </p:txBody>
      </p:sp>
      <p:sp>
        <p:nvSpPr>
          <p:cNvPr id="131" name="Google Shape;131;p2"/>
          <p:cNvSpPr txBox="1"/>
          <p:nvPr/>
        </p:nvSpPr>
        <p:spPr>
          <a:xfrm>
            <a:off x="5486400" y="3036332"/>
            <a:ext cx="4533900" cy="369332"/>
          </a:xfrm>
          <a:prstGeom prst="rect">
            <a:avLst/>
          </a:prstGeom>
          <a:solidFill>
            <a:srgbClr val="E1EFD8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Changes</a:t>
            </a:r>
            <a:endParaRPr/>
          </a:p>
        </p:txBody>
      </p:sp>
      <p:sp>
        <p:nvSpPr>
          <p:cNvPr id="132" name="Google Shape;132;p2"/>
          <p:cNvSpPr txBox="1"/>
          <p:nvPr/>
        </p:nvSpPr>
        <p:spPr>
          <a:xfrm>
            <a:off x="5486400" y="3710464"/>
            <a:ext cx="4533900" cy="369332"/>
          </a:xfrm>
          <a:prstGeom prst="rect">
            <a:avLst/>
          </a:prstGeom>
          <a:solidFill>
            <a:srgbClr val="E1EFD8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Complaints/Adverse Events</a:t>
            </a:r>
            <a:endParaRPr/>
          </a:p>
        </p:txBody>
      </p:sp>
      <p:cxnSp>
        <p:nvCxnSpPr>
          <p:cNvPr id="133" name="Google Shape;133;p2"/>
          <p:cNvCxnSpPr/>
          <p:nvPr/>
        </p:nvCxnSpPr>
        <p:spPr>
          <a:xfrm rot="10800000" flipH="1">
            <a:off x="2686050" y="2546866"/>
            <a:ext cx="2533650" cy="116359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34" name="Google Shape;134;p2"/>
          <p:cNvCxnSpPr/>
          <p:nvPr/>
        </p:nvCxnSpPr>
        <p:spPr>
          <a:xfrm rot="10800000" flipH="1">
            <a:off x="2686050" y="3220998"/>
            <a:ext cx="2533650" cy="489466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35" name="Google Shape;135;p2"/>
          <p:cNvCxnSpPr/>
          <p:nvPr/>
        </p:nvCxnSpPr>
        <p:spPr>
          <a:xfrm>
            <a:off x="2686050" y="3895130"/>
            <a:ext cx="2533650" cy="12945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"/>
          <p:cNvSpPr txBox="1"/>
          <p:nvPr/>
        </p:nvSpPr>
        <p:spPr>
          <a:xfrm>
            <a:off x="6305308" y="1009650"/>
            <a:ext cx="201978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Attachment Folders</a:t>
            </a:r>
            <a:endParaRPr/>
          </a:p>
        </p:txBody>
      </p:sp>
      <p:sp>
        <p:nvSpPr>
          <p:cNvPr id="141" name="Google Shape;141;p3"/>
          <p:cNvSpPr txBox="1"/>
          <p:nvPr/>
        </p:nvSpPr>
        <p:spPr>
          <a:xfrm>
            <a:off x="1219200" y="2495550"/>
            <a:ext cx="201125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Information</a:t>
            </a:r>
            <a:endParaRPr dirty="0"/>
          </a:p>
        </p:txBody>
      </p:sp>
      <p:sp>
        <p:nvSpPr>
          <p:cNvPr id="142" name="Google Shape;142;p3"/>
          <p:cNvSpPr txBox="1"/>
          <p:nvPr/>
        </p:nvSpPr>
        <p:spPr>
          <a:xfrm>
            <a:off x="1219200" y="3143250"/>
            <a:ext cx="237552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Grant or Other Funding</a:t>
            </a:r>
            <a:endParaRPr/>
          </a:p>
        </p:txBody>
      </p:sp>
      <p:sp>
        <p:nvSpPr>
          <p:cNvPr id="143" name="Google Shape;143;p3"/>
          <p:cNvSpPr txBox="1"/>
          <p:nvPr/>
        </p:nvSpPr>
        <p:spPr>
          <a:xfrm>
            <a:off x="1219200" y="3674993"/>
            <a:ext cx="135062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Bibliography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C7C6FA-5034-4D76-A68C-640253423757}"/>
              </a:ext>
            </a:extLst>
          </p:cNvPr>
          <p:cNvSpPr txBox="1"/>
          <p:nvPr/>
        </p:nvSpPr>
        <p:spPr>
          <a:xfrm>
            <a:off x="1409699" y="1888435"/>
            <a:ext cx="10716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Be mindful of sister links – most attachments go to their own folder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144</Words>
  <Application>Microsoft Office PowerPoint</Application>
  <PresentationFormat>Custom</PresentationFormat>
  <Paragraphs>51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Noto Sans Symbols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Shilo Bender</dc:creator>
  <cp:lastModifiedBy>Darcy Hammar</cp:lastModifiedBy>
  <cp:revision>3</cp:revision>
  <dcterms:created xsi:type="dcterms:W3CDTF">2021-08-12T13:41:41Z</dcterms:created>
  <dcterms:modified xsi:type="dcterms:W3CDTF">2021-09-23T17:08:13Z</dcterms:modified>
</cp:coreProperties>
</file>